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embeddedFontLst>
    <p:embeddedFont>
      <p:font typeface="Anton"/>
      <p:regular r:id="rId80"/>
    </p:embeddedFont>
    <p:embeddedFont>
      <p:font typeface="Lato"/>
      <p:regular r:id="rId81"/>
      <p:bold r:id="rId82"/>
      <p:italic r:id="rId83"/>
      <p:boldItalic r:id="rId84"/>
    </p:embeddedFont>
    <p:embeddedFont>
      <p:font typeface="Lato Light"/>
      <p:regular r:id="rId85"/>
      <p:bold r:id="rId86"/>
      <p:italic r:id="rId87"/>
      <p:boldItalic r:id="rId88"/>
    </p:embeddedFont>
    <p:embeddedFont>
      <p:font typeface="Didact Gothic"/>
      <p:regular r:id="rId89"/>
    </p:embeddedFont>
    <p:embeddedFont>
      <p:font typeface="Helvetica Neue"/>
      <p:regular r:id="rId90"/>
      <p:bold r:id="rId91"/>
      <p:italic r:id="rId92"/>
      <p:boldItalic r:id="rId93"/>
    </p:embeddedFont>
    <p:embeddedFont>
      <p:font typeface="Helvetica Neue Light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17C20DC-023C-40F8-8EA3-293D571FDD53}">
  <a:tblStyle styleId="{A17C20DC-023C-40F8-8EA3-293D571FDD5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HelveticaNeueLight-bold.fntdata"/><Relationship Id="rId94" Type="http://schemas.openxmlformats.org/officeDocument/2006/relationships/font" Target="fonts/HelveticaNeueLight-regular.fntdata"/><Relationship Id="rId97" Type="http://schemas.openxmlformats.org/officeDocument/2006/relationships/font" Target="fonts/HelveticaNeueLight-boldItalic.fntdata"/><Relationship Id="rId96" Type="http://schemas.openxmlformats.org/officeDocument/2006/relationships/font" Target="fonts/HelveticaNeue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HelveticaNeue-bold.fntdata"/><Relationship Id="rId90" Type="http://schemas.openxmlformats.org/officeDocument/2006/relationships/font" Target="fonts/HelveticaNeue-regular.fntdata"/><Relationship Id="rId93" Type="http://schemas.openxmlformats.org/officeDocument/2006/relationships/font" Target="fonts/HelveticaNeue-boldItalic.fntdata"/><Relationship Id="rId92" Type="http://schemas.openxmlformats.org/officeDocument/2006/relationships/font" Target="fonts/HelveticaNeue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Lato-boldItalic.fntdata"/><Relationship Id="rId83" Type="http://schemas.openxmlformats.org/officeDocument/2006/relationships/font" Target="fonts/Lato-italic.fntdata"/><Relationship Id="rId86" Type="http://schemas.openxmlformats.org/officeDocument/2006/relationships/font" Target="fonts/LatoLight-bold.fntdata"/><Relationship Id="rId85" Type="http://schemas.openxmlformats.org/officeDocument/2006/relationships/font" Target="fonts/LatoLight-regular.fntdata"/><Relationship Id="rId88" Type="http://schemas.openxmlformats.org/officeDocument/2006/relationships/font" Target="fonts/LatoLight-boldItalic.fntdata"/><Relationship Id="rId87" Type="http://schemas.openxmlformats.org/officeDocument/2006/relationships/font" Target="fonts/LatoLight-italic.fntdata"/><Relationship Id="rId89" Type="http://schemas.openxmlformats.org/officeDocument/2006/relationships/font" Target="fonts/DidactGothic-regular.fntdata"/><Relationship Id="rId80" Type="http://schemas.openxmlformats.org/officeDocument/2006/relationships/font" Target="fonts/Anton-regular.fntdata"/><Relationship Id="rId82" Type="http://schemas.openxmlformats.org/officeDocument/2006/relationships/font" Target="fonts/Lato-bold.fntdata"/><Relationship Id="rId81" Type="http://schemas.openxmlformats.org/officeDocument/2006/relationships/font" Target="fonts/Lato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c/CoderHouse" TargetMode="External"/><Relationship Id="rId3" Type="http://schemas.openxmlformats.org/officeDocument/2006/relationships/hyperlink" Target="https://open.spotify.com/show/6Z4gbxrzelqVU3syDH3JzI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882fd33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a9882fd33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882fd33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a9882fd33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e7e483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e7e483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c32326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2c32326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5876b9c1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5876b9c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9e889c1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9e889c1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8368579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8368579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73455bf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73455bf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9882fd33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a9882fd33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a176e1a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aa176e1a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9e889c1d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b9e889c1d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9882fd33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a9882fd33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9e889c1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9e889c1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9e889c1d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9e889c1d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9e889c1d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9e889c1d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9e889c1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9e889c1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5876b9c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5876b9c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e889c1d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b9e889c1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73455bf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73455bf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5876b9c1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5876b9c1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9e889c1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b9e889c1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9882fd33c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a9882fd33c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9882fd33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a9882fd33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9882fd33c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a9882fd33c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882fd33c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a9882fd33c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ca57556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bca57556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Formato: </a:t>
            </a:r>
            <a:r>
              <a:rPr lang="en-GB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n-GB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ca57556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ca57556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9882fd33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a9882fd33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9882fd33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a9882fd33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99b80db9c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799b80db9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99b80db9c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799b80db9c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99b80db9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799b80db9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99b80db9c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799b80db9c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9882fd33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a9882fd33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99b80db9c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799b80db9c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99b80db9c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799b80db9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99b80db9c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799b80db9c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Sugerencia</a:t>
            </a:r>
            <a:r>
              <a:rPr lang="en-GB"/>
              <a:t>: </a:t>
            </a:r>
            <a:br>
              <a:rPr lang="en-GB"/>
            </a:br>
            <a:r>
              <a:rPr lang="en-GB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99b80db9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799b80db9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Cronograma del curso</a:t>
            </a:r>
            <a:br>
              <a:rPr lang="en-GB"/>
            </a:br>
            <a:r>
              <a:rPr lang="en-GB"/>
              <a:t>- Se muestra al</a:t>
            </a:r>
            <a:r>
              <a:rPr b="1" lang="en-GB"/>
              <a:t> inicio</a:t>
            </a:r>
            <a:r>
              <a:rPr lang="en-GB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Tiene un aspecto similar a un </a:t>
            </a:r>
            <a:r>
              <a:rPr b="1" lang="en-GB"/>
              <a:t>calendario.</a:t>
            </a:r>
            <a:br>
              <a:rPr lang="en-GB"/>
            </a:br>
            <a:r>
              <a:rPr lang="en-GB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Guía rápida tanto para docentes, como para estudiantes.</a:t>
            </a:r>
            <a:br>
              <a:rPr lang="en-GB"/>
            </a:br>
            <a:r>
              <a:rPr lang="en-GB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n-GB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99b80db9c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799b80db9c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99b80db9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99b80db9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99b80db9c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99b80db9c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99b80db9c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99b80db9c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99b80db9c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99b80db9c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99b80db9c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99b80db9c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9882fd33c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a9882fd33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99b80db9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99b80db9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99b80db9c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99b80db9c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99b80db9c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99b80db9c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799b80db9c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799b80db9c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99b80db9c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799b80db9c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99b80db9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799b80db9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99b80db9c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99b80db9c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799b80db9c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799b80db9c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99b80db9c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799b80db9c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99b80db9c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99b80db9c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9882fd33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a9882fd33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99b80db9c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99b80db9c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799b80db9c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799b80db9c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99b80db9c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99b80db9c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99b80db9c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99b80db9c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99b80db9c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799b80db9c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Si se hace en grupos, utilizar Breakout Rooms, moderados por tutores. Que cada estudiante tenga un límite de tiempo para hacer una presentación, y recibir feedback de sus compañeros y tutores/profesor. Si se hace con la camada entera, realizarlo con 5 o 6 proyectos.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99b80db9c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799b80db9c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Usar la clase correspondiente a la entrega intermedia del proyecto final.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99b80db9c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799b80db9c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99b80db9c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799b80db9c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99b80db9c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799b80db9c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99b80db9c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799b80db9c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9882fd3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a9882fd3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Sugerencia</a:t>
            </a:r>
            <a:r>
              <a:rPr lang="en-GB"/>
              <a:t>: </a:t>
            </a:r>
            <a:br>
              <a:rPr lang="en-GB"/>
            </a:br>
            <a:r>
              <a:rPr lang="en-GB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99b80db9c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799b80db9c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recursos creados por CoderHouse.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Se puede vincular contenido de: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 Canal de YouTube de Coder: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https://www.youtube.com/c/CoderHouse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 Canal de Spotify de Coder: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https://open.spotify.com/show/6Z4gbxrzelqVU3syDH3JzI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99b80db9c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799b80db9c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99b80db9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799b80db9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99b80db9c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799b80db9c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Todas las clases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1334a18d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b1334a18d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Cronograma del curso</a:t>
            </a:r>
            <a:br>
              <a:rPr lang="en-GB"/>
            </a:br>
            <a:r>
              <a:rPr lang="en-GB"/>
              <a:t>- Se muestra al</a:t>
            </a:r>
            <a:r>
              <a:rPr b="1" lang="en-GB"/>
              <a:t> inicio</a:t>
            </a:r>
            <a:r>
              <a:rPr lang="en-GB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Tiene un aspecto similar a un </a:t>
            </a:r>
            <a:r>
              <a:rPr b="1" lang="en-GB"/>
              <a:t>calendario.</a:t>
            </a:r>
            <a:br>
              <a:rPr lang="en-GB"/>
            </a:br>
            <a:r>
              <a:rPr lang="en-GB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Guía rápida tanto para docentes, como para estudiantes.</a:t>
            </a:r>
            <a:br>
              <a:rPr lang="en-GB"/>
            </a:br>
            <a:r>
              <a:rPr lang="en-GB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n-GB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8575de60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c8575de6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Entrevistas Modalidad online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Duración estimada: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 MINUTOS PARA CREAR EL CUESTIONARIO Y 1 HORA PARA REALIZAR LAS ENTREVISTAS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Espacio: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Breakout Rooms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Consigna: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estudiantes irá a la sala con su tutor y tendrán 5 minutos para realizar la entrevista. Respetar el tiempo para qué todos puedan participar. La idea es practicar la dinámica. Al final de la dinámica hacer un cierre de aciertos y problemas generales qué haya observado. Respetar los tiempos para que todos puedan participar.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tutor guiará la actividad e intervendrá de ser necesario durante la entrevista. Pueden usar el “Documento Guía” que se encuentra en la carpeta de la clase para guiar la entrevista.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llevar adelante la actividad?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1: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 la consiga y pactar el tiempo que durará la actividad.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2: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alumno tendrá un total de 15 minutos para pensar las preguntas a realizar. Tener presente generar preguntas que inviten a empatizar con los usuarios y así obtener respuesta de valor. Más preguntas abiertas y menos preguntas cerradas. En este punto se puede ayudar de la guía entregada.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3: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Ir a los breakouts room. En este punto, para una mejor organización, solicitar a los alumnos que se coloquen en el nombre la inicial de su tutor (ej: si el nombre del tutor es Lucas deberá colocarse (L). En caso de repetirse nombres usar la siguiente letra también.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3: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grupo, guiado por el tutor, comenzará la actividad. Cada estudiante tendrá entre 4 y 5 minutos para ser moderador o usuario. El moderador preguntará sin condicionar ni comprometer al usuario, obteniendo respuestas a las preguntas solicitadas. El docente/tutor será el encargado de corregir si el entrevistador/moderador está condicionando o no sirven (dentro del contexto) las preguntas realizadas. En ese tiempo los demás deben tomar nota de aquellos aspectos que se pueden mejorar del entrevistador o del cuestionario en función de las buenas prácticas vistas en clase.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4: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final de la dinámica hacer un cierre de aciertos y problemas generales qué haya observado. 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5: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Finalizada esta primera parte se volverá al Zoom General.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6: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docente hará una cierre de la actividad. 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hyperlink" Target="https://developer.mozilla.org/es/docs/Web/Events#eventos_est%C3%A1ndar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es.javascript.info/introduction-browser-events" TargetMode="External"/><Relationship Id="rId4" Type="http://schemas.openxmlformats.org/officeDocument/2006/relationships/hyperlink" Target="https://es.javascript.info/default-browser-action" TargetMode="External"/><Relationship Id="rId11" Type="http://schemas.openxmlformats.org/officeDocument/2006/relationships/image" Target="../media/image38.png"/><Relationship Id="rId10" Type="http://schemas.openxmlformats.org/officeDocument/2006/relationships/image" Target="../media/image39.png"/><Relationship Id="rId12" Type="http://schemas.openxmlformats.org/officeDocument/2006/relationships/hyperlink" Target="https://www.notion.so/coderhouse/Repositorio-de-Contenidos-ba8d3057a1e34049944ee4ba3a575999" TargetMode="External"/><Relationship Id="rId9" Type="http://schemas.openxmlformats.org/officeDocument/2006/relationships/image" Target="../media/image29.png"/><Relationship Id="rId5" Type="http://schemas.openxmlformats.org/officeDocument/2006/relationships/hyperlink" Target="https://es.javascript.info/events-change-input" TargetMode="External"/><Relationship Id="rId6" Type="http://schemas.openxmlformats.org/officeDocument/2006/relationships/hyperlink" Target="https://es.javascript.info/forms-submit" TargetMode="External"/><Relationship Id="rId7" Type="http://schemas.openxmlformats.org/officeDocument/2006/relationships/hyperlink" Target="https://developer.mozilla.org/es/docs/Learn/JavaScript/Building_blocks/Eventos" TargetMode="External"/><Relationship Id="rId8" Type="http://schemas.openxmlformats.org/officeDocument/2006/relationships/hyperlink" Target="https://developer.mozilla.org/es/docs/Web/Event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58.png"/><Relationship Id="rId6" Type="http://schemas.openxmlformats.org/officeDocument/2006/relationships/image" Target="../media/image50.png"/><Relationship Id="rId7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52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5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3.png"/><Relationship Id="rId4" Type="http://schemas.openxmlformats.org/officeDocument/2006/relationships/image" Target="../media/image6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3.png"/><Relationship Id="rId4" Type="http://schemas.openxmlformats.org/officeDocument/2006/relationships/image" Target="../media/image7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Relationship Id="rId4" Type="http://schemas.openxmlformats.org/officeDocument/2006/relationships/image" Target="../media/image6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youtube.com/watch?v=R2Nkv3P-9CU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2.png"/><Relationship Id="rId4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Mqd7_R1kh3tQWArP3Cm7bBv8SgjRvhcH/view?usp=sharing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 EN JS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/>
        </p:nvSpPr>
        <p:spPr>
          <a:xfrm>
            <a:off x="4527300" y="811475"/>
            <a:ext cx="46167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son la manera que tenemos en Javascript de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controlar las acciones de los usuarios, y definir un comportamiento de la página o aplicación cuando se produzcan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Javascript podemos definir qué es lo que pasa cuando se produce un evento, cómo podría ser un clic en cierto elemento, o escribir en un campo.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4390375" y="123900"/>
            <a:ext cx="4707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¿QUÉ ES UN EVENTO?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903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/>
        </p:nvSpPr>
        <p:spPr>
          <a:xfrm>
            <a:off x="0" y="1630300"/>
            <a:ext cx="91440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permite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asignar una función a cada uno de los eventos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forma, cuando se produce cualquier evento, JavaScript ejecuta su función asociada. Este tipo de funciones se denominan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 handlers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inglés, y en castellano por "manejadores de eventos".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se asocian a cada elemento al cual se lo quiere "escuchar".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16718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875" y="3616025"/>
            <a:ext cx="2444250" cy="1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0" y="782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DEFINIR EVENTOS:</a:t>
            </a: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OPCIÓN 1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5428325" y="1197525"/>
            <a:ext cx="36462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addEventListener()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definir qué evento escuchar sobre cualquier elemento en el código HTML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parámetro corresponde al nombre del evento y el segundo a la función de respuesta.</a:t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85925" y="943175"/>
            <a:ext cx="5342400" cy="408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document.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boton.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console.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evento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150" y="13185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DEFINIR EVENTOS: OPCIÓN 2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5497950" y="1151575"/>
            <a:ext cx="36462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Emplear una 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 del nodo 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definir la respuesta al evento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 Las propiedades se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nombre del evento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el prefijo 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on.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es posible emplear funciones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anónimas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para definir los manejadores de eventos.</a:t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155550" y="1186525"/>
            <a:ext cx="5342400" cy="34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document.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boton.onclick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{console.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2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1871288" y="2369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SINTAXIS: OPCIÓN 3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777450" y="1027750"/>
            <a:ext cx="77265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Determinar el evento especificando el manejador de evento en el atributo de una etiqueta HTML. La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denominación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del atributo es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idéntica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al de la propiedad de la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2 (prefijo </a:t>
            </a: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b="1" i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/>
        </p:nvSpPr>
        <p:spPr>
          <a:xfrm>
            <a:off x="377725" y="2643550"/>
            <a:ext cx="8526000" cy="60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);" /&gt;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899225" y="3319825"/>
            <a:ext cx="77265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función puede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declararse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entre la comillas  o bien tomarse una referencia existen en el script.</a:t>
            </a:r>
            <a:endParaRPr i="1" sz="20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/>
        </p:nvSpPr>
        <p:spPr>
          <a:xfrm>
            <a:off x="16718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¿Y CUÁL CONVIENE USAR?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/>
        </p:nvSpPr>
        <p:spPr>
          <a:xfrm>
            <a:off x="0" y="1630300"/>
            <a:ext cx="91440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opciones 1 y 2 son las recomendadas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si bien se pueden presentar casos de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 (por ejemplo, en la opción 1 el nombre del evento puede venir de una variable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usar la propiedad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esto no puede hacerse en la 2),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identifican como formas de definición de evento equivalentes.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opción 3, aunque es de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fácil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implementación, no es recomendada para proyectos en producción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que no es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considerada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buena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declarar funciones y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dentro del HTML.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/>
        </p:nvSpPr>
        <p:spPr>
          <a:xfrm>
            <a:off x="1794450" y="2077200"/>
            <a:ext cx="555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 MÁS COMUNES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7" name="Google Shape;107;p26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08" name="Google Shape;10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150" y="13185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DEL MOUSE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298500" y="998500"/>
            <a:ext cx="88455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del mouse o 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MouseEvent son aquellos que se producen por la interacción del usuario con el mouse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Entre ellos destacamos: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mousedown/mouseup: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 oprime/suelta el botón del ratón sobre un elemento.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mouseover/mouseout: 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puntero del mouse se mueve sobre/sale del elemento.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mousemove: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movimiento del mouse sobre el elemento activa el evento.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click: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 activa después de 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mousedown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mouseup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sobre un elemento válido.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812100" y="3084500"/>
            <a:ext cx="7596900" cy="190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45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45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       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onmousemove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215B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125" y="47668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5" name="Google Shape;305;p45"/>
          <p:cNvSpPr txBox="1"/>
          <p:nvPr/>
        </p:nvSpPr>
        <p:spPr>
          <a:xfrm>
            <a:off x="0" y="629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 TECLADO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252650" y="1340050"/>
            <a:ext cx="8822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de teclado o 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KeyboardEvent describen una interacción del usuario con el teclado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aquellos que se producen por la interacción del usuario con el teclado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ellos destacamos: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keydown: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presiona.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keyup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Cuando se suelta una tecla.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865550" y="2572975"/>
            <a:ext cx="7596900" cy="241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onkeyup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keyUp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onkeydown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keyDown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675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0" y="400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 CHANGE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405675" y="1312325"/>
            <a:ext cx="8702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</a:t>
            </a:r>
            <a:r>
              <a:rPr lang="en-GB" sz="1800">
                <a:solidFill>
                  <a:srgbClr val="8215BC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change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activa cuando se detecta un cambio en el valor del elemento. 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Por ejemplo, mientras estamos escribiendo en un input de tipo texto, no hay evento change, pero cuando pasamos a otra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la aplicación entonces ocurre el evento </a:t>
            </a:r>
            <a:r>
              <a:rPr i="1"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change.</a:t>
            </a:r>
            <a:endParaRPr i="1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920300" y="2403525"/>
            <a:ext cx="7596900" cy="246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700" y="47055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3" name="Google Shape;323;p47"/>
          <p:cNvSpPr txBox="1"/>
          <p:nvPr/>
        </p:nvSpPr>
        <p:spPr>
          <a:xfrm>
            <a:off x="0" y="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 SUBMIT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551075" y="814775"/>
            <a:ext cx="84960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</a:t>
            </a:r>
            <a:r>
              <a:rPr lang="en-GB" sz="1900">
                <a:solidFill>
                  <a:srgbClr val="8215BC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submit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activa cuando el 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enviado, 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 se utiliza para validar el formulario antes de ser enviado al servidor o bien para abortar el envío y procesarlo con JavaScript.</a:t>
            </a:r>
            <a:endParaRPr i="1"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905750" y="1865075"/>
            <a:ext cx="7596900" cy="323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1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1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 Enviado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550" y="47669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8"/>
          <p:cNvSpPr txBox="1"/>
          <p:nvPr/>
        </p:nvSpPr>
        <p:spPr>
          <a:xfrm>
            <a:off x="1671825" y="2411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OTROS EVENTOS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48"/>
          <p:cNvSpPr txBox="1"/>
          <p:nvPr/>
        </p:nvSpPr>
        <p:spPr>
          <a:xfrm>
            <a:off x="505150" y="1269875"/>
            <a:ext cx="84960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otros eventos que podemos utilizar. Algunos son eventos estándar definidos en las especificaciones oficiales, mientras que otros son eventos usados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i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nternamente por navegadores específicos.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forma de declararlos es 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similar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lo abordado en esta clase, lo que necesitamos aprender es</a:t>
            </a:r>
            <a:r>
              <a:rPr b="1" lang="en-GB" sz="18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bajo </a:t>
            </a:r>
            <a:r>
              <a:rPr b="1" lang="en-GB" sz="18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qué</a:t>
            </a:r>
            <a:r>
              <a:rPr b="1" lang="en-GB" sz="18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b="1" lang="en-GB" sz="18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disparan los eventos que buscamos implementar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conocer más eventos se recomienda verificar la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referencia de eventos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en la documentación.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INFORMACIÓN DEL EVENTO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/>
        </p:nvSpPr>
        <p:spPr>
          <a:xfrm>
            <a:off x="840550" y="186025"/>
            <a:ext cx="732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INFORMACIÓN DEL EVENTO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4" name="Google Shape;344;p50"/>
          <p:cNvSpPr txBox="1"/>
          <p:nvPr/>
        </p:nvSpPr>
        <p:spPr>
          <a:xfrm>
            <a:off x="358925" y="1129225"/>
            <a:ext cx="8364900" cy="3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algunos casos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necesitamos obtener </a:t>
            </a: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información contextual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evento para poder realizar acciones. Por ejemplo, ante el evento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submit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necesitamos prevenir el comportamiento por defecto para operar correctamente. 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existe en JavaScript el objeto </a:t>
            </a:r>
            <a:r>
              <a:rPr i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</a:t>
            </a:r>
            <a:r>
              <a:rPr i="1"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todos los navegadores modernos se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 de forma automática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parámetro que se pasa a la función manejadora, por lo que no es necesario incluirlo en la llamada.</a:t>
            </a:r>
            <a:b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Ese parámetro puede o no usarse en el evento, pero siempre estará disponible en la llamada.</a:t>
            </a:r>
            <a:endParaRPr i="1"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5" name="Google Shape;3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/>
        </p:nvSpPr>
        <p:spPr>
          <a:xfrm>
            <a:off x="6015900" y="254300"/>
            <a:ext cx="3128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7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37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700">
                <a:latin typeface="Anton"/>
                <a:ea typeface="Anton"/>
                <a:cs typeface="Anton"/>
                <a:sym typeface="Anton"/>
              </a:rPr>
              <a:t>DATOS DEL FORMULARIO USANDO EVENT</a:t>
            </a:r>
            <a:endParaRPr i="1" sz="3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1"/>
          <p:cNvSpPr txBox="1"/>
          <p:nvPr/>
        </p:nvSpPr>
        <p:spPr>
          <a:xfrm>
            <a:off x="99500" y="160800"/>
            <a:ext cx="6015900" cy="482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1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//Cancelamos el comportamiento del evento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el elemento desde el cual se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disparó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el evento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formulario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.target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//Obtengo el valor del primero hijo &lt;input type="text"&gt;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(formulario.children[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//Obtengo el valor del segundo hijo &lt;input type="number"&gt; 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(formulario.children[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/>
        </p:nvSpPr>
        <p:spPr>
          <a:xfrm>
            <a:off x="1830000" y="2077200"/>
            <a:ext cx="548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8" name="Google Shape;3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INCORPORAR EVENTOS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5" name="Google Shape;365;p53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lo que vimos sobre DOM, ahora puedes sumarlo a tu proyecto, para interactuar entre los elementos HTML y JS.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6" name="Google Shape;3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960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54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{A17C20DC-023C-40F8-8EA3-293D571FDD53}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INCORPORAR EVENTOS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89D2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 código fuente en JavaScript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 posible asociar más de un evento a un elemento y se pueden emplear función comunes, anónimas y arrow para los manejadores de eventos.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 lo que vimos sobre DOM, ahora puedes sumarlo a tu proyecto, para interactuar entre los elementos HTML y JS. Es decir, asociar eventos que buscamos controlar sobre los elementos  de la interfaz de nuestro simulador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&gt;&gt;Ejemplo:</a:t>
                      </a:r>
                      <a:endParaRPr b="1" u="none" cap="none" strike="noStrike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Cuando el usuario completa algún dato, por ejemplo cantidad de cuotas, se captura ese dato y se agregan elementos al DOM mediante JS.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Capturar la tecla ENTER para confirmar alguna acción.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73" name="Google Shape;37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11297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380" name="Google Shape;38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6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/>
        </p:nvSpPr>
        <p:spPr>
          <a:xfrm>
            <a:off x="717050" y="1214325"/>
            <a:ext cx="72417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300" lvl="0" marL="189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 interactivos: Eventos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Introducción a eventos del navegador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Acciones predeterminadas del navegador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Eventos change, input, cut, copy, paste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Formularios: evento y método submit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300" lvl="0" marL="1890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Documentación Eventos</a:t>
            </a:r>
            <a:endParaRPr/>
          </a:p>
          <a:p>
            <a:pPr indent="45720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Referencia de Eventos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2" name="Google Shape;392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7"/>
          <p:cNvSpPr/>
          <p:nvPr/>
        </p:nvSpPr>
        <p:spPr>
          <a:xfrm>
            <a:off x="1145200" y="3641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7"/>
          <p:cNvSpPr txBox="1"/>
          <p:nvPr/>
        </p:nvSpPr>
        <p:spPr>
          <a:xfrm>
            <a:off x="2384950" y="364125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8034" y="5934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7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n-GB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12"/>
              </a:rPr>
              <a:t>nuestro repositorio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3" name="Google Shape;403;p58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Eventos: qué son y para qué sirven.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eventos.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 del evento.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09" name="Google Shape;40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5" name="Google Shape;41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2" name="Google Shape;422;p61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23" name="Google Shape;42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WORKSHOP I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9" name="Google Shape;429;p62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62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3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Hacer un breve repaso por todos los temas.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Recomendaciones principales para el proyecto final.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Avanzar individualmente con el proyecto final.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6" name="Google Shape;43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3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8" name="Google Shape;43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qué son los eventos y para qué sirven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cómo escuchar un evento sobre el DOM.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los eventos más comunes.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qué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es la informaciòn del evento.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4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Evento: 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la manera que tenemos en Javascript de controlar las acciones de los usuarios, y definir un comportamiento de la página o aplicación cuando se produzcan.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4" name="Google Shape;444;p64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9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5" name="Google Shape;44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4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7" name="Google Shape;447;p64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3" name="Google Shape;45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6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MAPA DE CONCEPTOS CLASE 10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9" name="Google Shape;45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6"/>
          <p:cNvSpPr/>
          <p:nvPr/>
        </p:nvSpPr>
        <p:spPr>
          <a:xfrm>
            <a:off x="618500" y="6957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JS: repaso general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2" name="Google Shape;462;p66"/>
          <p:cNvCxnSpPr/>
          <p:nvPr/>
        </p:nvCxnSpPr>
        <p:spPr>
          <a:xfrm>
            <a:off x="2076075" y="10283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3" name="Google Shape;463;p66"/>
          <p:cNvSpPr/>
          <p:nvPr/>
        </p:nvSpPr>
        <p:spPr>
          <a:xfrm>
            <a:off x="3034400" y="86301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4" name="Google Shape;464;p66"/>
          <p:cNvCxnSpPr/>
          <p:nvPr/>
        </p:nvCxnSpPr>
        <p:spPr>
          <a:xfrm>
            <a:off x="2076075" y="1028313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65" name="Google Shape;465;p66"/>
          <p:cNvSpPr/>
          <p:nvPr/>
        </p:nvSpPr>
        <p:spPr>
          <a:xfrm>
            <a:off x="3034400" y="12958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Iteraciones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6" name="Google Shape;466;p66"/>
          <p:cNvCxnSpPr>
            <a:endCxn id="467" idx="1"/>
          </p:cNvCxnSpPr>
          <p:nvPr/>
        </p:nvCxnSpPr>
        <p:spPr>
          <a:xfrm>
            <a:off x="2071400" y="1028213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67" name="Google Shape;467;p66"/>
          <p:cNvSpPr/>
          <p:nvPr/>
        </p:nvSpPr>
        <p:spPr>
          <a:xfrm>
            <a:off x="3040700" y="172871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8" name="Google Shape;468;p66"/>
          <p:cNvCxnSpPr/>
          <p:nvPr/>
        </p:nvCxnSpPr>
        <p:spPr>
          <a:xfrm>
            <a:off x="2071275" y="1028213"/>
            <a:ext cx="967800" cy="12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69" name="Google Shape;469;p66"/>
          <p:cNvSpPr/>
          <p:nvPr/>
        </p:nvSpPr>
        <p:spPr>
          <a:xfrm>
            <a:off x="3040100" y="216296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0" name="Google Shape;470;p66"/>
          <p:cNvCxnSpPr/>
          <p:nvPr/>
        </p:nvCxnSpPr>
        <p:spPr>
          <a:xfrm>
            <a:off x="2556800" y="1028325"/>
            <a:ext cx="0" cy="2220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66"/>
          <p:cNvCxnSpPr/>
          <p:nvPr/>
        </p:nvCxnSpPr>
        <p:spPr>
          <a:xfrm>
            <a:off x="2556800" y="2770938"/>
            <a:ext cx="497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72" name="Google Shape;472;p66"/>
          <p:cNvCxnSpPr/>
          <p:nvPr/>
        </p:nvCxnSpPr>
        <p:spPr>
          <a:xfrm>
            <a:off x="2556800" y="3248613"/>
            <a:ext cx="497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73" name="Google Shape;473;p66"/>
          <p:cNvSpPr/>
          <p:nvPr/>
        </p:nvSpPr>
        <p:spPr>
          <a:xfrm>
            <a:off x="3054200" y="259721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JSON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66"/>
          <p:cNvSpPr/>
          <p:nvPr/>
        </p:nvSpPr>
        <p:spPr>
          <a:xfrm>
            <a:off x="3040850" y="308331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5" name="Google Shape;475;p66"/>
          <p:cNvCxnSpPr/>
          <p:nvPr/>
        </p:nvCxnSpPr>
        <p:spPr>
          <a:xfrm>
            <a:off x="4589900" y="32486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6" name="Google Shape;476;p66"/>
          <p:cNvSpPr/>
          <p:nvPr/>
        </p:nvSpPr>
        <p:spPr>
          <a:xfrm>
            <a:off x="5548225" y="308331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7" name="Google Shape;477;p66"/>
          <p:cNvCxnSpPr/>
          <p:nvPr/>
        </p:nvCxnSpPr>
        <p:spPr>
          <a:xfrm>
            <a:off x="4589900" y="3248613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78" name="Google Shape;478;p66"/>
          <p:cNvSpPr/>
          <p:nvPr/>
        </p:nvSpPr>
        <p:spPr>
          <a:xfrm>
            <a:off x="5548225" y="35161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9" name="Google Shape;479;p66"/>
          <p:cNvCxnSpPr/>
          <p:nvPr/>
        </p:nvCxnSpPr>
        <p:spPr>
          <a:xfrm>
            <a:off x="1377575" y="1298178"/>
            <a:ext cx="0" cy="3073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0" name="Google Shape;480;p66"/>
          <p:cNvSpPr/>
          <p:nvPr/>
        </p:nvSpPr>
        <p:spPr>
          <a:xfrm>
            <a:off x="651125" y="4371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Recomendaciones para el proyecto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/>
          <p:nvPr/>
        </p:nvSpPr>
        <p:spPr>
          <a:xfrm>
            <a:off x="35710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7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67"/>
          <p:cNvSpPr txBox="1"/>
          <p:nvPr/>
        </p:nvSpPr>
        <p:spPr>
          <a:xfrm>
            <a:off x="37611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0" name="Google Shape;490;p67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67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67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67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4" name="Google Shape;49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7"/>
          <p:cNvSpPr/>
          <p:nvPr/>
        </p:nvSpPr>
        <p:spPr>
          <a:xfrm>
            <a:off x="120890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13776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9" name="Google Shape;499;p67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p67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67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67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3" name="Google Shape;50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7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7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7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67"/>
          <p:cNvSpPr txBox="1"/>
          <p:nvPr/>
        </p:nvSpPr>
        <p:spPr>
          <a:xfrm>
            <a:off x="61446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jQuery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8" name="Google Shape;508;p67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9" name="Google Shape;509;p67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67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67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2" name="Google Shape;51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7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1770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5" name="Google Shape;515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7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7" name="Google Shape;51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7"/>
          <p:cNvSpPr txBox="1"/>
          <p:nvPr/>
        </p:nvSpPr>
        <p:spPr>
          <a:xfrm>
            <a:off x="6647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9" name="Google Shape;51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6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7"/>
          <p:cNvSpPr txBox="1"/>
          <p:nvPr/>
        </p:nvSpPr>
        <p:spPr>
          <a:xfrm>
            <a:off x="6688913" y="33733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67"/>
          <p:cNvSpPr txBox="1"/>
          <p:nvPr/>
        </p:nvSpPr>
        <p:spPr>
          <a:xfrm>
            <a:off x="1765788" y="28950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INCORPORAR EVENTOS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p67"/>
          <p:cNvSpPr txBox="1"/>
          <p:nvPr/>
        </p:nvSpPr>
        <p:spPr>
          <a:xfrm>
            <a:off x="4142363" y="3012463"/>
            <a:ext cx="161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SEGUNDA 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3" name="Google Shape;523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4550" y="2991512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1575" y="3001750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7"/>
          <p:cNvSpPr txBox="1"/>
          <p:nvPr/>
        </p:nvSpPr>
        <p:spPr>
          <a:xfrm>
            <a:off x="6670113" y="3089188"/>
            <a:ext cx="161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JQUERY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6" name="Google Shape;526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9363" y="2976062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8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JS: REPASO GENERAL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9"/>
          <p:cNvSpPr txBox="1"/>
          <p:nvPr/>
        </p:nvSpPr>
        <p:spPr>
          <a:xfrm>
            <a:off x="2015019" y="396513"/>
            <a:ext cx="4819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REPASEMOS...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9"/>
          <p:cNvPicPr preferRelativeResize="0"/>
          <p:nvPr/>
        </p:nvPicPr>
        <p:blipFill rotWithShape="1">
          <a:blip r:embed="rId4">
            <a:alphaModFix/>
          </a:blip>
          <a:srcRect b="0" l="18512" r="18518" t="0"/>
          <a:stretch/>
        </p:blipFill>
        <p:spPr>
          <a:xfrm>
            <a:off x="2587656" y="1261238"/>
            <a:ext cx="3673926" cy="328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0"/>
          <p:cNvSpPr txBox="1"/>
          <p:nvPr/>
        </p:nvSpPr>
        <p:spPr>
          <a:xfrm>
            <a:off x="1167375" y="424850"/>
            <a:ext cx="667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1- CONDICIONALES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4" name="Google Shape;5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0"/>
          <p:cNvSpPr txBox="1"/>
          <p:nvPr/>
        </p:nvSpPr>
        <p:spPr>
          <a:xfrm>
            <a:off x="75300" y="2220388"/>
            <a:ext cx="8993400" cy="2256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nombreIngresado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 nombre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((nombreIngresado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((nombreIngresado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(nombreIngresado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))){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Hola Ema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Error: Ingresar nombre valido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6" name="Google Shape;546;p70"/>
          <p:cNvSpPr txBox="1"/>
          <p:nvPr/>
        </p:nvSpPr>
        <p:spPr>
          <a:xfrm>
            <a:off x="783200" y="1217900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condicionales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sentencias que podemos utilizar para interpretar un conjunto de instrucciones en función del resultado de una comparación.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"/>
          <p:cNvSpPr txBox="1"/>
          <p:nvPr/>
        </p:nvSpPr>
        <p:spPr>
          <a:xfrm>
            <a:off x="988725" y="3161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2- BUCLES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2" name="Google Shape;552;p71"/>
          <p:cNvSpPr txBox="1"/>
          <p:nvPr/>
        </p:nvSpPr>
        <p:spPr>
          <a:xfrm>
            <a:off x="770600" y="2201675"/>
            <a:ext cx="80604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un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//Repetimos con While hasta que el usuario ingresa "ESC"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usuario ingresó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//Volvemos a solicitar un dato. En la próxima iteración se evalúa si no es ESC.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otro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3" name="Google Shape;5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875" y="45907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1"/>
          <p:cNvSpPr txBox="1"/>
          <p:nvPr/>
        </p:nvSpPr>
        <p:spPr>
          <a:xfrm>
            <a:off x="783200" y="1217900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sentencias que podemos utilizar para repetir un conjunto de instrucciones más de una vez de forma consecutiva.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2"/>
          <p:cNvSpPr txBox="1"/>
          <p:nvPr/>
        </p:nvSpPr>
        <p:spPr>
          <a:xfrm>
            <a:off x="965575" y="1206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3-</a:t>
            </a: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FUNCIONES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0" name="Google Shape;5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2"/>
          <p:cNvSpPr txBox="1"/>
          <p:nvPr/>
        </p:nvSpPr>
        <p:spPr>
          <a:xfrm>
            <a:off x="615775" y="1812975"/>
            <a:ext cx="8074800" cy="191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es una función de una sola línea con retorno podemos evitar escribir el cuerpo.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2" name="Google Shape;562;p72"/>
          <p:cNvSpPr txBox="1"/>
          <p:nvPr/>
        </p:nvSpPr>
        <p:spPr>
          <a:xfrm>
            <a:off x="703950" y="911750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un conjunto de instrucciones destinadas a resolver una situación en el programa. Podemos reutilizarlas y modificarlas fácilmente.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3"/>
          <p:cNvSpPr txBox="1"/>
          <p:nvPr/>
        </p:nvSpPr>
        <p:spPr>
          <a:xfrm>
            <a:off x="965575" y="-317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4- OBJETOS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8" name="Google Shape;568;p73"/>
          <p:cNvSpPr txBox="1"/>
          <p:nvPr/>
        </p:nvSpPr>
        <p:spPr>
          <a:xfrm>
            <a:off x="217975" y="1803200"/>
            <a:ext cx="8870400" cy="265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SOY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69" name="Google Shape;5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550" y="45524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3"/>
          <p:cNvSpPr txBox="1"/>
          <p:nvPr/>
        </p:nvSpPr>
        <p:spPr>
          <a:xfrm>
            <a:off x="703950" y="911750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estructuras que podemos definir para agrupar valores bajo un mismo criterio y asignarle comportamiento.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 o Modelo de Objetos del Documento: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lo que permite interactuar a JS con los diferentes elementos HTML de una web, como también poder operar sobre ellos y modificarlos.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Object Notation (JSON); 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formato basado en texto plano, para representar datos estructurados en la sintaxis de objetos de JavaScript. Es comúnmente utilizado para transmitir datos en aplicaciones web.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8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" name="Google Shape;132;p29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4"/>
          <p:cNvSpPr txBox="1"/>
          <p:nvPr/>
        </p:nvSpPr>
        <p:spPr>
          <a:xfrm>
            <a:off x="645750" y="32857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5- ARRAY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6" name="Google Shape;5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4"/>
          <p:cNvSpPr txBox="1"/>
          <p:nvPr/>
        </p:nvSpPr>
        <p:spPr>
          <a:xfrm>
            <a:off x="645750" y="2152500"/>
            <a:ext cx="8182200" cy="19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porDos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porDos = [2, 4, 6, 8, 10]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masCien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porDos = [102, 104, 106, 108, 110]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Juan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Elia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lengths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//lengths = [3, 3, 4, 4]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" name="Google Shape;578;p74"/>
          <p:cNvSpPr txBox="1"/>
          <p:nvPr/>
        </p:nvSpPr>
        <p:spPr>
          <a:xfrm>
            <a:off x="719250" y="1240875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Arrays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objetos que nos permite agrupar distintos elementos (incluso otros objetos). Son recursos muy útiles por sus métodos para aplicar filtros.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5"/>
          <p:cNvSpPr txBox="1"/>
          <p:nvPr/>
        </p:nvSpPr>
        <p:spPr>
          <a:xfrm>
            <a:off x="638500" y="913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6- STORAGE Y JSON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4" name="Google Shape;584;p75"/>
          <p:cNvSpPr txBox="1"/>
          <p:nvPr/>
        </p:nvSpPr>
        <p:spPr>
          <a:xfrm>
            <a:off x="82500" y="852325"/>
            <a:ext cx="8979000" cy="42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};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//Almacenar producto por producto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.id,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 almacenar array completo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listaProductos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5" name="Google Shape;5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125" y="47294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6"/>
          <p:cNvSpPr txBox="1"/>
          <p:nvPr/>
        </p:nvSpPr>
        <p:spPr>
          <a:xfrm>
            <a:off x="85215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76"/>
          <p:cNvSpPr txBox="1"/>
          <p:nvPr/>
        </p:nvSpPr>
        <p:spPr>
          <a:xfrm>
            <a:off x="2020775" y="9147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7- CONCEPTO DE DOM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2" name="Google Shape;592;p76"/>
          <p:cNvSpPr txBox="1"/>
          <p:nvPr/>
        </p:nvSpPr>
        <p:spPr>
          <a:xfrm>
            <a:off x="1043975" y="2126698"/>
            <a:ext cx="72579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La etiqueta &lt;p&gt; se transforma en los siguientes nodos del DOM: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3" name="Google Shape;593;p76"/>
          <p:cNvSpPr txBox="1"/>
          <p:nvPr/>
        </p:nvSpPr>
        <p:spPr>
          <a:xfrm>
            <a:off x="1386300" y="1753063"/>
            <a:ext cx="6724200" cy="56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&gt;Esta página es &lt;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&gt;muy sencilla&lt;/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4" name="Google Shape;5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700" y="2771223"/>
            <a:ext cx="6180430" cy="202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6925" y="47285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6"/>
          <p:cNvSpPr txBox="1"/>
          <p:nvPr/>
        </p:nvSpPr>
        <p:spPr>
          <a:xfrm>
            <a:off x="788350" y="881125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DOM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la representación del documento HTML que podemos emplear para modificar la página actual dinámicamente.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7"/>
          <p:cNvSpPr txBox="1"/>
          <p:nvPr/>
        </p:nvSpPr>
        <p:spPr>
          <a:xfrm>
            <a:off x="788350" y="881125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la manera que tenemos en Javascript de controlar las acciones de los usuarios y definir un comportamiento de aplicación cuando se produzcan.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2" name="Google Shape;602;p77"/>
          <p:cNvSpPr txBox="1"/>
          <p:nvPr/>
        </p:nvSpPr>
        <p:spPr>
          <a:xfrm>
            <a:off x="407850" y="111725"/>
            <a:ext cx="819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8- EVENTOS EN EL DOM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3" name="Google Shape;603;p77"/>
          <p:cNvSpPr txBox="1"/>
          <p:nvPr/>
        </p:nvSpPr>
        <p:spPr>
          <a:xfrm>
            <a:off x="930925" y="1722075"/>
            <a:ext cx="7596900" cy="323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1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1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 Enviado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4" name="Google Shape;6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200" y="45448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8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RECOMENDACIONES PARA EL PROYECTO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0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ESTRUCTURA DE ARCHIVOS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0" name="Google Shape;6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1"/>
          <p:cNvSpPr txBox="1"/>
          <p:nvPr/>
        </p:nvSpPr>
        <p:spPr>
          <a:xfrm>
            <a:off x="1167375" y="424850"/>
            <a:ext cx="667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6" name="Google Shape;626;p81"/>
          <p:cNvSpPr txBox="1"/>
          <p:nvPr/>
        </p:nvSpPr>
        <p:spPr>
          <a:xfrm>
            <a:off x="1320750" y="651600"/>
            <a:ext cx="65025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Asegúrate de mantener ordenados tus archivos del proyecto: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Tendrás como mínimo un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archivo.html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en el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&lt;head&gt;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cargarás al menos un archivo .js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menos un archivo .css para el estilo del proyecto.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Podés tener más archivos .js si decidís agruparlos por separado. Por ejemplo: uno procesa todo lo que son operaciones de usuario, y otro todas las operaciones sobre el DOM.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7" name="Google Shape;62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2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CÓDIGO ORDENADO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3" name="Google Shape;63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3"/>
          <p:cNvSpPr txBox="1"/>
          <p:nvPr/>
        </p:nvSpPr>
        <p:spPr>
          <a:xfrm>
            <a:off x="1167375" y="424850"/>
            <a:ext cx="667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9" name="Google Shape;6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3"/>
          <p:cNvSpPr txBox="1"/>
          <p:nvPr/>
        </p:nvSpPr>
        <p:spPr>
          <a:xfrm>
            <a:off x="1320750" y="1259102"/>
            <a:ext cx="65025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Siempre es importante mantener el código ordenado.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sólo por si otro programador necesita acceder, sino para ayudarte a vos mismo.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Tal vez dejas pasar unos días entre un cambio y otro, y por tener el código repetido, desordenado y sin comentarios, perdes mucho tiempo en entenderlo nuevamente.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8" name="Google Shape;1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PROYECTO ORDENADO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6" name="Google Shape;6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5"/>
          <p:cNvSpPr txBox="1"/>
          <p:nvPr/>
        </p:nvSpPr>
        <p:spPr>
          <a:xfrm>
            <a:off x="1167375" y="424850"/>
            <a:ext cx="667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2" name="Google Shape;65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5"/>
          <p:cNvSpPr txBox="1"/>
          <p:nvPr/>
        </p:nvSpPr>
        <p:spPr>
          <a:xfrm>
            <a:off x="1320750" y="1198802"/>
            <a:ext cx="65025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Siempre piensa y boceta (en tu cabeza o en un papel) cómo funcionará cada módulo del proyecto.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improvises, busca referencias, ejemplos. Es más rápido desarrollar una vez una función, que tener que modificarla varias veces por notar fallas al momento de utilizarla.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6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USOS CORRECTOS EN 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9" name="Google Shape;65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7"/>
          <p:cNvSpPr txBox="1"/>
          <p:nvPr/>
        </p:nvSpPr>
        <p:spPr>
          <a:xfrm>
            <a:off x="1167375" y="424850"/>
            <a:ext cx="667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5" name="Google Shape;6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7"/>
          <p:cNvSpPr txBox="1"/>
          <p:nvPr/>
        </p:nvSpPr>
        <p:spPr>
          <a:xfrm>
            <a:off x="1320750" y="1235877"/>
            <a:ext cx="65025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Recuerda cumplir las buenas prácticas en JS: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escribas mucho código js inline dentro del archivo html. (entre etiquetas &lt;script&gt;)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uso de funciones, métodos, etc recuerda siempre usar archivos externos de extensión .js.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vas a usar objetos, también es ideal que cada uno tenga su propio archivo .js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¡AHORA VAMOS A VER EL ESTADO DE AVANCE DE SUS PROYECTOS!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2" name="Google Shape;67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9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SEGUNDA </a:t>
            </a:r>
            <a:r>
              <a:rPr b="0" i="1" lang="en-GB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ENTREGA DEL PROYECTO FINAL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9" name="Google Shape;679;p89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Deberás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y entregar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uso de JSON y Storage, y DOM y eventos del usuario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n-GB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correspondientes a la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segunda </a:t>
            </a:r>
            <a:r>
              <a:rPr b="0" i="0" lang="en-GB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entrega de tu proyecto final.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80" name="Google Shape;68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082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6" name="Google Shape;686;p90"/>
          <p:cNvGraphicFramePr/>
          <p:nvPr/>
        </p:nvGraphicFramePr>
        <p:xfrm>
          <a:off x="153250" y="10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{A17C20DC-023C-40F8-8EA3-293D571FDD53}</a:tableStyleId>
              </a:tblPr>
              <a:tblGrid>
                <a:gridCol w="2945825"/>
                <a:gridCol w="3822275"/>
                <a:gridCol w="2069375"/>
              </a:tblGrid>
              <a:tr h="5430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n-GB" sz="22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SEGUNDA</a:t>
                      </a:r>
                      <a:r>
                        <a:rPr i="1" lang="en-GB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</a:tr>
              <a:tr h="13556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 código fuente en JavaScript. Debe identificar el apellido del alumno/a en el nombre de archivo comprimido por “claseApellido”. 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En la segunda entrega buscamos programar el código esencial para garantizar dinamismo en el HTML con JavaScript.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En relación a la primer entrega, ya no usamos alert() como salida y promt() como entrada, ahora modificamos el DOM para las salidas y capturamos los eventos del usuario sobre inputs y botones para las entradas. Verificar Rúbrica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988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Generales: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Codificar funciones de procesos esenciales y notificación de resultados por HTML, añadiendo interacción al simulador.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Ampliar y refinar el flujo de trabajo del script en términos de captura de eventos, procesamiento del simulador y notificación de resultados en forma de salidas por HTML, modificando el DOM.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Específicos: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Definir eventos a manejar y su funciòn de respuesta.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Declarar una estructura de datos de tipo JSON, para definir datos iniciales a consumir por el simulador.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Modificar el DOM, ya sea para definir elementos al cargar la página o para realizar salidas de un procesamiento.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Almacenar datos (clave-valor) en el Storage y recuperarlos.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87" name="Google Shape;68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9433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0"/>
          <p:cNvSpPr/>
          <p:nvPr/>
        </p:nvSpPr>
        <p:spPr>
          <a:xfrm>
            <a:off x="8511150" y="875625"/>
            <a:ext cx="243300" cy="243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4" name="Google Shape;694;p91"/>
          <p:cNvGraphicFramePr/>
          <p:nvPr/>
        </p:nvGraphicFramePr>
        <p:xfrm>
          <a:off x="153250" y="10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{A17C20DC-023C-40F8-8EA3-293D571FDD53}</a:tableStyleId>
              </a:tblPr>
              <a:tblGrid>
                <a:gridCol w="2945825"/>
                <a:gridCol w="3822275"/>
                <a:gridCol w="2069375"/>
              </a:tblGrid>
              <a:tr h="5430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n-GB" sz="22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SEGUNDA</a:t>
                      </a:r>
                      <a:r>
                        <a:rPr i="1" lang="en-GB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</a:tr>
              <a:tr h="26988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 debe entregar: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Implementación con uso de JSON y Storage.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Modificación del DOM y detección de eventos de usuario.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00" name="Google Shape;700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3"/>
          <p:cNvSpPr txBox="1"/>
          <p:nvPr/>
        </p:nvSpPr>
        <p:spPr>
          <a:xfrm>
            <a:off x="1310675" y="2758325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 INVITAMOS A QUE COMPLEMENTES LA CLASE CON LOS SIGUIENTES CODERTIPS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6" name="Google Shape;70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25" y="118592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MAPA DE CONCEPTOS CLASE 9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4" name="Google Shape;1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1"/>
          <p:cNvSpPr/>
          <p:nvPr/>
        </p:nvSpPr>
        <p:spPr>
          <a:xfrm>
            <a:off x="618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 en JS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7" name="Google Shape;147;p31"/>
          <p:cNvCxnSpPr/>
          <p:nvPr/>
        </p:nvCxnSpPr>
        <p:spPr>
          <a:xfrm>
            <a:off x="2076075" y="14855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8" name="Google Shape;148;p31"/>
          <p:cNvSpPr/>
          <p:nvPr/>
        </p:nvSpPr>
        <p:spPr>
          <a:xfrm>
            <a:off x="3034400" y="132021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9" name="Google Shape;149;p31"/>
          <p:cNvCxnSpPr/>
          <p:nvPr/>
        </p:nvCxnSpPr>
        <p:spPr>
          <a:xfrm>
            <a:off x="2076075" y="1485513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0" name="Google Shape;150;p31"/>
          <p:cNvSpPr/>
          <p:nvPr/>
        </p:nvSpPr>
        <p:spPr>
          <a:xfrm>
            <a:off x="3034400" y="17530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Funcionamiento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1" name="Google Shape;151;p31"/>
          <p:cNvCxnSpPr>
            <a:endCxn id="152" idx="1"/>
          </p:cNvCxnSpPr>
          <p:nvPr/>
        </p:nvCxnSpPr>
        <p:spPr>
          <a:xfrm>
            <a:off x="2071400" y="1485413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2" name="Google Shape;152;p31"/>
          <p:cNvSpPr/>
          <p:nvPr/>
        </p:nvSpPr>
        <p:spPr>
          <a:xfrm>
            <a:off x="3040700" y="218591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Sintaxis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3" name="Google Shape;153;p31"/>
          <p:cNvCxnSpPr/>
          <p:nvPr/>
        </p:nvCxnSpPr>
        <p:spPr>
          <a:xfrm>
            <a:off x="2071400" y="1486913"/>
            <a:ext cx="967800" cy="12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4" name="Google Shape;154;p31"/>
          <p:cNvSpPr/>
          <p:nvPr/>
        </p:nvSpPr>
        <p:spPr>
          <a:xfrm>
            <a:off x="3040100" y="262016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Recepción de información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31"/>
          <p:cNvSpPr/>
          <p:nvPr/>
        </p:nvSpPr>
        <p:spPr>
          <a:xfrm>
            <a:off x="541275" y="312702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 Comunes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6" name="Google Shape;156;p31"/>
          <p:cNvCxnSpPr/>
          <p:nvPr/>
        </p:nvCxnSpPr>
        <p:spPr>
          <a:xfrm>
            <a:off x="1960575" y="33850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7" name="Google Shape;157;p31"/>
          <p:cNvSpPr/>
          <p:nvPr/>
        </p:nvSpPr>
        <p:spPr>
          <a:xfrm>
            <a:off x="2918900" y="321971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	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8" name="Google Shape;158;p31"/>
          <p:cNvCxnSpPr/>
          <p:nvPr/>
        </p:nvCxnSpPr>
        <p:spPr>
          <a:xfrm>
            <a:off x="1960575" y="3385013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9" name="Google Shape;159;p31"/>
          <p:cNvSpPr/>
          <p:nvPr/>
        </p:nvSpPr>
        <p:spPr>
          <a:xfrm>
            <a:off x="2918900" y="36525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0" name="Google Shape;160;p31"/>
          <p:cNvCxnSpPr>
            <a:endCxn id="161" idx="1"/>
          </p:cNvCxnSpPr>
          <p:nvPr/>
        </p:nvCxnSpPr>
        <p:spPr>
          <a:xfrm>
            <a:off x="1955900" y="3384913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1" name="Google Shape;161;p31"/>
          <p:cNvSpPr/>
          <p:nvPr/>
        </p:nvSpPr>
        <p:spPr>
          <a:xfrm>
            <a:off x="2925200" y="408541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Keypress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2" name="Google Shape;162;p31"/>
          <p:cNvCxnSpPr/>
          <p:nvPr/>
        </p:nvCxnSpPr>
        <p:spPr>
          <a:xfrm>
            <a:off x="1955900" y="3386413"/>
            <a:ext cx="967800" cy="12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3" name="Google Shape;163;p31"/>
          <p:cNvSpPr/>
          <p:nvPr/>
        </p:nvSpPr>
        <p:spPr>
          <a:xfrm>
            <a:off x="2924600" y="451966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541275" y="4289753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Información del evento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4"/>
          <p:cNvSpPr txBox="1"/>
          <p:nvPr/>
        </p:nvSpPr>
        <p:spPr>
          <a:xfrm>
            <a:off x="541200" y="2404700"/>
            <a:ext cx="8061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 Tips para tener un código limpio con Javascript</a:t>
            </a:r>
            <a:r>
              <a:rPr b="0" i="0" lang="en-GB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r>
              <a:rPr b="1"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 </a:t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https://www.youtube.com/watch?v=R2Nkv3P-9CU</a:t>
            </a:r>
            <a:endParaRPr b="0" i="0" sz="1800" u="none" cap="none" strike="noStrike">
              <a:solidFill>
                <a:srgbClr val="56B6C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13" name="Google Shape;71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4"/>
          <p:cNvSpPr/>
          <p:nvPr/>
        </p:nvSpPr>
        <p:spPr>
          <a:xfrm>
            <a:off x="1221525" y="10165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4"/>
          <p:cNvSpPr txBox="1"/>
          <p:nvPr/>
        </p:nvSpPr>
        <p:spPr>
          <a:xfrm>
            <a:off x="2577375" y="120957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VIDEOS Y PODCASTS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6" name="Google Shape;716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4234" y="1279240"/>
            <a:ext cx="545131" cy="54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7937" y="1252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5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23" name="Google Shape;723;p95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Repasamos conceptos generales de JS, y dudas.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Avanzamos en el proyecto integrador.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6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29" name="Google Shape;729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5" name="Google Shape;73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/>
          <p:nvPr/>
        </p:nvSpPr>
        <p:spPr>
          <a:xfrm>
            <a:off x="35710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37611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4" name="Google Shape;174;p32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32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32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32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/>
          <p:nvPr/>
        </p:nvSpPr>
        <p:spPr>
          <a:xfrm>
            <a:off x="120890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13776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3" name="Google Shape;183;p32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32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32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7" name="Google Shape;18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61446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2" name="Google Shape;192;p32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32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32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32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6" name="Google Shape;19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770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6647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6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6688913" y="33733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1841988" y="28950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INTERACTUAR CON HTML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6388" y="300982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4127988" y="28950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INCORPORAR EVENTOS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6736725" y="3020475"/>
            <a:ext cx="161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SEGUNDA 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5350" y="2991512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78950" y="2942225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/>
        </p:nvSpPr>
        <p:spPr>
          <a:xfrm>
            <a:off x="809550" y="2001575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38" y="8150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